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594" y="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5775" cy="466545"/>
          </a:xfrm>
          <a:prstGeom prst="rect">
            <a:avLst/>
          </a:prstGeom>
        </p:spPr>
        <p:txBody>
          <a:bodyPr vert="horz" lIns="81665" tIns="40833" rIns="81665" bIns="40833" rtlCol="0"/>
          <a:lstStyle>
            <a:lvl1pPr algn="l">
              <a:defRPr sz="11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66805" y="1"/>
            <a:ext cx="3035775" cy="466545"/>
          </a:xfrm>
          <a:prstGeom prst="rect">
            <a:avLst/>
          </a:prstGeom>
        </p:spPr>
        <p:txBody>
          <a:bodyPr vert="horz" lIns="81665" tIns="40833" rIns="81665" bIns="40833" rtlCol="0"/>
          <a:lstStyle>
            <a:lvl1pPr algn="r">
              <a:defRPr sz="1100"/>
            </a:lvl1pPr>
          </a:lstStyle>
          <a:p>
            <a:fld id="{93F2D653-88ED-47E5-B214-72F00316E61A}" type="datetimeFigureOut">
              <a:rPr lang="es-MX" smtClean="0"/>
              <a:t>28/02/2019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1665" tIns="40833" rIns="81665" bIns="40833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111" y="4473591"/>
            <a:ext cx="5603828" cy="3660587"/>
          </a:xfrm>
          <a:prstGeom prst="rect">
            <a:avLst/>
          </a:prstGeom>
        </p:spPr>
        <p:txBody>
          <a:bodyPr vert="horz" lIns="81665" tIns="40833" rIns="81665" bIns="40833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855"/>
            <a:ext cx="3035775" cy="466545"/>
          </a:xfrm>
          <a:prstGeom prst="rect">
            <a:avLst/>
          </a:prstGeom>
        </p:spPr>
        <p:txBody>
          <a:bodyPr vert="horz" lIns="81665" tIns="40833" rIns="81665" bIns="40833" rtlCol="0" anchor="b"/>
          <a:lstStyle>
            <a:lvl1pPr algn="l">
              <a:defRPr sz="11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66805" y="8829855"/>
            <a:ext cx="3035775" cy="466545"/>
          </a:xfrm>
          <a:prstGeom prst="rect">
            <a:avLst/>
          </a:prstGeom>
        </p:spPr>
        <p:txBody>
          <a:bodyPr vert="horz" lIns="81665" tIns="40833" rIns="81665" bIns="40833" rtlCol="0" anchor="b"/>
          <a:lstStyle>
            <a:lvl1pPr algn="r">
              <a:defRPr sz="1100"/>
            </a:lvl1pPr>
          </a:lstStyle>
          <a:p>
            <a:fld id="{AE1DC36C-7E3C-4295-9514-729566143C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37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1DC36C-7E3C-4295-9514-729566143C1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080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MX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MX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s-MX" sz="6000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MX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D1BF284B-E81D-4AC2-A1BD-AE9F3A23AD08}" type="datetime">
              <a:rPr lang="es-ES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28/02/2019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es-E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8E28A3B-A250-4136-935C-FCD155C4ED21}" type="slidenum">
              <a:rPr lang="es-ES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‹Nº›</a:t>
            </a:fld>
            <a:endParaRPr lang="es-E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800" b="0" strike="noStrike" spc="-1">
                <a:solidFill>
                  <a:srgbClr val="000000"/>
                </a:solidFill>
                <a:latin typeface="Calibri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18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MX" sz="18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MX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2"/>
          <p:cNvSpPr/>
          <p:nvPr/>
        </p:nvSpPr>
        <p:spPr>
          <a:xfrm>
            <a:off x="328114" y="2186944"/>
            <a:ext cx="1873440" cy="2530552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marL="228600" indent="-228240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Depto. De Recursos Materiales y Servicios reporta al </a:t>
            </a:r>
            <a:r>
              <a:rPr lang="es-ES" sz="1200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 disponibilidad de transporte. </a:t>
            </a:r>
          </a:p>
          <a:p>
            <a:pPr marL="228600" indent="-228240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 Light"/>
              <a:buAutoNum type="arabicPeriod"/>
            </a:pPr>
            <a:r>
              <a:rPr lang="es-ES" sz="120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Solicitudes </a:t>
            </a:r>
            <a:r>
              <a:rPr lang="es-ES" sz="120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de Visitas Industriales, en formato oficial (Emitidas por cada Departamento Académico).</a:t>
            </a:r>
            <a:endParaRPr lang="es-ES" sz="120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673714" y="1884809"/>
            <a:ext cx="1182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ENTRADAS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2783632" y="1052736"/>
            <a:ext cx="5904656" cy="432048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Papel, impresora, scanner, computadora con acceso a internet, teléfono,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oficina</a:t>
            </a:r>
            <a:r>
              <a:rPr lang="es-ES" sz="1200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5340880" y="772469"/>
            <a:ext cx="11624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RECURSOS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6" name="CustomShape 6"/>
          <p:cNvSpPr/>
          <p:nvPr/>
        </p:nvSpPr>
        <p:spPr>
          <a:xfrm>
            <a:off x="2752192" y="1872158"/>
            <a:ext cx="5904000" cy="3463129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</a:t>
            </a:r>
            <a:r>
              <a:rPr lang="es-ES" sz="1000" b="0" strike="noStrike" spc="-1" dirty="0" err="1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 establece la fecha 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límite 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de recepción de Solicitudes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.</a:t>
            </a:r>
            <a:endParaRPr lang="es-ES" sz="1000" b="0" strike="noStrike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Los 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docentes elaboran y entregan solicitudes de Visitas Industriales al </a:t>
            </a:r>
            <a:r>
              <a:rPr lang="es-ES" sz="1000" b="0" strike="noStrike" spc="-1" dirty="0" err="1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, previamente avaladas por la Academia.</a:t>
            </a:r>
            <a:endParaRPr lang="es-ES" sz="1000" b="0" strike="noStrike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</a:t>
            </a:r>
            <a:r>
              <a:rPr lang="es-ES" sz="1000" b="0" strike="noStrike" spc="-1" dirty="0" err="1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 gestiona las Visitas Industriales, emite oficios de solicitud de Visitas Industriales a empresas.</a:t>
            </a:r>
            <a:endParaRPr lang="es-ES" sz="1000" b="0" strike="noStrike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 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da seguimiento de solicitudes emitidas a empresas.</a:t>
            </a:r>
            <a:endParaRPr lang="es-ES" sz="1000" b="0" strike="noStrike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, elabora el programa de las visitas industriales y se coordina con  el Depto. de Recursos Materiales y Servicios, enviando la programación por correo electrónico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Depto. De Recursos Materiales y Servicios, recibe el programa de visitas aceptadas y gestiona recursos para operadores y transporte.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, 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notifica la 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programación a docente solicitante y al Depto. Académico 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correspondiente por vía electrónica.</a:t>
            </a:r>
            <a:endParaRPr lang="es-ES" sz="1000" b="0" strike="noStrike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docente solicitante genera y entrega a </a:t>
            </a:r>
            <a:r>
              <a:rPr lang="es-ES" sz="1000" b="0" strike="noStrike" spc="-1" dirty="0" err="1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, el listado de los estudiantes con número de control, nombre completo y NSS 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vigente.</a:t>
            </a:r>
            <a:endParaRPr lang="es-ES" sz="1000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, emite y entrega oficio de Presentación y 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Agradecimiento</a:t>
            </a:r>
            <a:r>
              <a:rPr lang="es-ES" sz="10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, así como el formato de Reporte de </a:t>
            </a:r>
            <a:r>
              <a:rPr lang="es-ES" sz="10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Incidencias.</a:t>
            </a:r>
            <a:endParaRPr lang="es-ES" sz="1000" b="0" strike="noStrike" spc="-1" dirty="0">
              <a:latin typeface="Arial Narrow" panose="020B060602020203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Depto. De Recursos materiales y servicios realiza el traslado del grupo.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El </a:t>
            </a:r>
            <a:r>
              <a:rPr lang="es-ES" sz="1000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docente responsable, una vez concluida la visita, entrega Documentación de Visita </a:t>
            </a:r>
            <a:r>
              <a:rPr lang="es-ES" sz="1000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realizada.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1000" spc="-1" dirty="0" err="1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000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 recibe la documentación de las visitas realizadas.</a:t>
            </a:r>
          </a:p>
        </p:txBody>
      </p:sp>
      <p:sp>
        <p:nvSpPr>
          <p:cNvPr id="48" name="CustomShape 8"/>
          <p:cNvSpPr/>
          <p:nvPr/>
        </p:nvSpPr>
        <p:spPr>
          <a:xfrm>
            <a:off x="3726820" y="5951661"/>
            <a:ext cx="4390560" cy="670264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1.- Cumplir con el indicador de porcentaje de visitas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programadas /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visitas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realizadas (80%)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49" name="CustomShape 9"/>
          <p:cNvSpPr/>
          <p:nvPr/>
        </p:nvSpPr>
        <p:spPr>
          <a:xfrm>
            <a:off x="5388739" y="5623817"/>
            <a:ext cx="12538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INDICADOR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0" name="CustomShape 10"/>
          <p:cNvSpPr/>
          <p:nvPr/>
        </p:nvSpPr>
        <p:spPr>
          <a:xfrm>
            <a:off x="9206830" y="2091408"/>
            <a:ext cx="2475360" cy="284976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1.- Oficio de Solicitud de Visita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Industrial  dirigido a empresa (</a:t>
            </a:r>
            <a:r>
              <a:rPr lang="es-ES" sz="12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).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2.- Programa de Visitas Industriales autorizadas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(</a:t>
            </a:r>
            <a:r>
              <a:rPr lang="es-ES" sz="12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)</a:t>
            </a:r>
            <a:r>
              <a:rPr lang="es-ES" sz="1200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3.- Lista de estudiantes que acuden a la visita (Docente responsable).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4.-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Oficio de Presentación y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Agradecimiento (</a:t>
            </a:r>
            <a:r>
              <a:rPr lang="es-ES" sz="12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).</a:t>
            </a:r>
          </a:p>
          <a:p>
            <a:pPr>
              <a:lnSpc>
                <a:spcPct val="107000"/>
              </a:lnSpc>
              <a:spcAft>
                <a:spcPts val="799"/>
              </a:spcAft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5.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Reporte de Incidencias de cada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visita realizada (</a:t>
            </a:r>
            <a:r>
              <a:rPr lang="es-ES" sz="1200" b="0" strike="noStrike" spc="-1" dirty="0" err="1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DGTyV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).</a:t>
            </a:r>
          </a:p>
        </p:txBody>
      </p:sp>
      <p:sp>
        <p:nvSpPr>
          <p:cNvPr id="51" name="CustomShape 11"/>
          <p:cNvSpPr/>
          <p:nvPr/>
        </p:nvSpPr>
        <p:spPr>
          <a:xfrm>
            <a:off x="9882856" y="1748637"/>
            <a:ext cx="9460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SALIDAS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2" name="CustomShape 12"/>
          <p:cNvSpPr/>
          <p:nvPr/>
        </p:nvSpPr>
        <p:spPr>
          <a:xfrm>
            <a:off x="113040" y="5417841"/>
            <a:ext cx="3030632" cy="1365279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2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PELIGRO</a:t>
            </a:r>
            <a:endParaRPr lang="es-ES" sz="1200" b="1" strike="noStrike" spc="-1" dirty="0">
              <a:latin typeface="Arial Narrow" panose="020B0606020202030204" pitchFamily="34" charset="0"/>
            </a:endParaRPr>
          </a:p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Retraso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en el proceso de  programación de visitas industriales.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Desconocimiento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de los intereses de los docentes por realizar acercamiento de sus estudiantes a la industria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.</a:t>
            </a:r>
            <a:endParaRPr lang="es-ES" sz="1200" b="0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8857080" y="5560920"/>
            <a:ext cx="2997632" cy="1158480"/>
          </a:xfrm>
          <a:prstGeom prst="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2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Calibri" panose="020F0502020204030204" pitchFamily="34" charset="0"/>
              </a:rPr>
              <a:t>RIESGO</a:t>
            </a:r>
          </a:p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Calibri" panose="020F0502020204030204" pitchFamily="34" charset="0"/>
              </a:rPr>
              <a:t>Cancelación de visitas por parte de la escuela.</a:t>
            </a:r>
            <a:endParaRPr lang="es-ES" sz="1200" b="0" strike="noStrike" spc="-1" dirty="0">
              <a:latin typeface="Arial Narrow" panose="020B0606020202030204" pitchFamily="34" charset="0"/>
              <a:cs typeface="Calibri" panose="020F0502020204030204" pitchFamily="34" charset="0"/>
            </a:endParaRPr>
          </a:p>
          <a:p>
            <a:pPr marL="228600" indent="-228600">
              <a:lnSpc>
                <a:spcPct val="107000"/>
              </a:lnSpc>
              <a:spcAft>
                <a:spcPts val="799"/>
              </a:spcAft>
              <a:buFont typeface="+mj-lt"/>
              <a:buAutoNum type="arabicPeriod"/>
            </a:pP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Calibri" panose="020F0502020204030204" pitchFamily="34" charset="0"/>
              </a:rPr>
              <a:t>Cancelación </a:t>
            </a:r>
            <a:r>
              <a:rPr lang="es-ES" sz="1200" b="0" strike="noStrike" spc="-1" dirty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Calibri" panose="020F0502020204030204" pitchFamily="34" charset="0"/>
              </a:rPr>
              <a:t>de visitas industriales por parte de la </a:t>
            </a:r>
            <a:r>
              <a:rPr lang="es-ES" sz="1200" b="0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  <a:cs typeface="Calibri" panose="020F0502020204030204" pitchFamily="34" charset="0"/>
              </a:rPr>
              <a:t>empresa</a:t>
            </a:r>
            <a:endParaRPr lang="es-ES" sz="1200" b="0" strike="noStrike" spc="-1" dirty="0">
              <a:latin typeface="Arial Narrow" panose="020B0606020202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CustomShape 14"/>
          <p:cNvSpPr/>
          <p:nvPr/>
        </p:nvSpPr>
        <p:spPr>
          <a:xfrm>
            <a:off x="4079776" y="1484784"/>
            <a:ext cx="72008" cy="371136"/>
          </a:xfrm>
          <a:prstGeom prst="upDown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5" name="CustomShape 15"/>
          <p:cNvSpPr/>
          <p:nvPr/>
        </p:nvSpPr>
        <p:spPr>
          <a:xfrm flipH="1">
            <a:off x="4777468" y="5359358"/>
            <a:ext cx="144016" cy="576064"/>
          </a:xfrm>
          <a:prstGeom prst="upDown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6" name="CustomShape 16"/>
          <p:cNvSpPr/>
          <p:nvPr/>
        </p:nvSpPr>
        <p:spPr>
          <a:xfrm>
            <a:off x="8656191" y="4059536"/>
            <a:ext cx="510203" cy="161552"/>
          </a:xfrm>
          <a:prstGeom prst="left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7" name="CustomShape 17"/>
          <p:cNvSpPr/>
          <p:nvPr/>
        </p:nvSpPr>
        <p:spPr>
          <a:xfrm>
            <a:off x="2247002" y="4221088"/>
            <a:ext cx="464622" cy="216024"/>
          </a:xfrm>
          <a:prstGeom prst="rightArrow">
            <a:avLst>
              <a:gd name="adj1" fmla="val 50000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8" name="CustomShape 18"/>
          <p:cNvSpPr/>
          <p:nvPr/>
        </p:nvSpPr>
        <p:spPr>
          <a:xfrm>
            <a:off x="1525528" y="4555331"/>
            <a:ext cx="926455" cy="464299"/>
          </a:xfrm>
          <a:prstGeom prst="flowChartDocumen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59" name="CustomShape 19"/>
          <p:cNvSpPr/>
          <p:nvPr/>
        </p:nvSpPr>
        <p:spPr>
          <a:xfrm>
            <a:off x="7910826" y="4967610"/>
            <a:ext cx="1065494" cy="549621"/>
          </a:xfrm>
          <a:prstGeom prst="flowChartDocumen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3" name="CustomShape 1"/>
          <p:cNvSpPr/>
          <p:nvPr/>
        </p:nvSpPr>
        <p:spPr>
          <a:xfrm>
            <a:off x="335360" y="116632"/>
            <a:ext cx="4752528" cy="936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DEPTO. GESTIÓN TECNOLÓGICA Y VINCULACIÓN</a:t>
            </a:r>
          </a:p>
          <a:p>
            <a:pPr>
              <a:lnSpc>
                <a:spcPct val="100000"/>
              </a:lnSpc>
            </a:pPr>
            <a:r>
              <a:rPr lang="es-ES" b="1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PROCEDIMIENTO VISITAS INDUSTRIALES</a:t>
            </a:r>
          </a:p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CAJA NEGRA</a:t>
            </a:r>
            <a:endParaRPr lang="es-ES" sz="18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24" name="CustomShape 11"/>
          <p:cNvSpPr/>
          <p:nvPr/>
        </p:nvSpPr>
        <p:spPr>
          <a:xfrm>
            <a:off x="5159896" y="1574038"/>
            <a:ext cx="94608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7000"/>
              </a:lnSpc>
              <a:spcAft>
                <a:spcPts val="799"/>
              </a:spcAft>
            </a:pPr>
            <a:r>
              <a:rPr lang="es-ES" sz="16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  <a:ea typeface="Calibri"/>
              </a:rPr>
              <a:t>PROCESO</a:t>
            </a:r>
            <a:endParaRPr lang="es-ES" sz="16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9120336" y="293177"/>
            <a:ext cx="21980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Fecha de elaboración: </a:t>
            </a:r>
            <a:r>
              <a:rPr lang="es-MX" sz="1000" b="1" dirty="0" smtClean="0">
                <a:latin typeface="Arial Narrow" panose="020B0606020202030204" pitchFamily="34" charset="0"/>
              </a:rPr>
              <a:t>13 / febrero / 2019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9136537" y="539398"/>
            <a:ext cx="280237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Elaboró:</a:t>
            </a:r>
          </a:p>
          <a:p>
            <a:r>
              <a:rPr lang="es-MX" sz="1000" b="1" dirty="0" smtClean="0">
                <a:latin typeface="Arial Narrow" panose="020B0606020202030204" pitchFamily="34" charset="0"/>
              </a:rPr>
              <a:t>     </a:t>
            </a:r>
            <a:r>
              <a:rPr lang="es-MX" sz="1000" b="1" dirty="0" err="1">
                <a:latin typeface="Arial Narrow" panose="020B0606020202030204" pitchFamily="34" charset="0"/>
              </a:rPr>
              <a:t>M.A</a:t>
            </a:r>
            <a:r>
              <a:rPr lang="es-MX" sz="1000" b="1" dirty="0">
                <a:latin typeface="Arial Narrow" panose="020B0606020202030204" pitchFamily="34" charset="0"/>
              </a:rPr>
              <a:t>. Claudia Leticia Arias Guzmán</a:t>
            </a:r>
            <a:endParaRPr lang="es-MX" sz="1000" b="1" dirty="0" smtClean="0">
              <a:latin typeface="Arial Narrow" panose="020B0606020202030204" pitchFamily="34" charset="0"/>
            </a:endParaRPr>
          </a:p>
          <a:p>
            <a:r>
              <a:rPr lang="es-MX" sz="1000" b="1" dirty="0">
                <a:latin typeface="Arial Narrow" panose="020B0606020202030204" pitchFamily="34" charset="0"/>
              </a:rPr>
              <a:t> </a:t>
            </a:r>
            <a:r>
              <a:rPr lang="es-MX" sz="1000" b="1" dirty="0" smtClean="0">
                <a:latin typeface="Arial Narrow" panose="020B0606020202030204" pitchFamily="34" charset="0"/>
              </a:rPr>
              <a:t>    Jefa </a:t>
            </a:r>
            <a:r>
              <a:rPr lang="es-MX" sz="1000" b="1" dirty="0">
                <a:latin typeface="Arial Narrow" panose="020B0606020202030204" pitchFamily="34" charset="0"/>
              </a:rPr>
              <a:t>de </a:t>
            </a:r>
            <a:r>
              <a:rPr lang="es-MX" sz="1000" b="1" dirty="0" smtClean="0">
                <a:latin typeface="Arial Narrow" panose="020B0606020202030204" pitchFamily="34" charset="0"/>
              </a:rPr>
              <a:t>depto. Gestión Tecnológica y Vinculación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540142" y="4546050"/>
            <a:ext cx="7484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chemeClr val="bg1"/>
                </a:solidFill>
                <a:latin typeface="Arial Narrow" panose="020B0606020202030204" pitchFamily="34" charset="0"/>
              </a:rPr>
              <a:t>ITH-VI-PO-001-01</a:t>
            </a:r>
            <a:endParaRPr lang="es-MX" sz="11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CustomShape 21"/>
          <p:cNvSpPr/>
          <p:nvPr/>
        </p:nvSpPr>
        <p:spPr>
          <a:xfrm>
            <a:off x="10543783" y="4537627"/>
            <a:ext cx="1549182" cy="979604"/>
          </a:xfrm>
          <a:prstGeom prst="flowChartMultidocument">
            <a:avLst/>
          </a:prstGeom>
          <a:solidFill>
            <a:schemeClr val="accent2"/>
          </a:solidFill>
          <a:ln w="635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/>
        </p:style>
      </p:sp>
      <p:sp>
        <p:nvSpPr>
          <p:cNvPr id="26" name="CuadroTexto 25"/>
          <p:cNvSpPr txBox="1"/>
          <p:nvPr/>
        </p:nvSpPr>
        <p:spPr>
          <a:xfrm>
            <a:off x="7896200" y="5085184"/>
            <a:ext cx="12236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ITH-VI-PO-001-06</a:t>
            </a:r>
            <a:endParaRPr lang="es-MX" sz="11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10543783" y="4663510"/>
            <a:ext cx="12236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ITH-VI-PO-001-02</a:t>
            </a:r>
          </a:p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ITH-VI-PO-001-03</a:t>
            </a:r>
            <a:endParaRPr lang="es-MX" sz="11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ITH-VI-PO-001-04</a:t>
            </a:r>
          </a:p>
          <a:p>
            <a:r>
              <a:rPr lang="fr-FR" sz="11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ITH-VI-PO-001-05</a:t>
            </a:r>
            <a:endParaRPr lang="es-MX" sz="11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4190</TotalTime>
  <Words>428</Words>
  <Application>Microsoft Office PowerPoint</Application>
  <PresentationFormat>Panorámica</PresentationFormat>
  <Paragraphs>46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DejaVu Sans</vt:lpstr>
      <vt:lpstr>Symbol</vt:lpstr>
      <vt:lpstr>Times New Roman</vt:lpstr>
      <vt:lpstr>Wingdings</vt:lpstr>
      <vt:lpstr>Office Theme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SERGIO TADEO LEYVA FIMBRES</cp:lastModifiedBy>
  <cp:revision>42</cp:revision>
  <cp:lastPrinted>2019-02-28T17:57:50Z</cp:lastPrinted>
  <dcterms:created xsi:type="dcterms:W3CDTF">2017-10-05T18:52:50Z</dcterms:created>
  <dcterms:modified xsi:type="dcterms:W3CDTF">2019-02-28T21:20:33Z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Personalizado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</vt:i4>
  </property>
</Properties>
</file>